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  <p:sldId id="269" r:id="rId4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Quattrocento" charset="1" panose="02020502030000000404"/>
      <p:regular r:id="rId10"/>
    </p:embeddedFont>
    <p:embeddedFont>
      <p:font typeface="Quattrocento Bold" charset="1" panose="02020802030000000404"/>
      <p:regular r:id="rId11"/>
    </p:embeddedFont>
    <p:embeddedFont>
      <p:font typeface="Playfair Display 1" charset="1" panose="00000500000000000000"/>
      <p:regular r:id="rId12"/>
    </p:embeddedFont>
    <p:embeddedFont>
      <p:font typeface="Playfair Display 1 Bold" charset="1" panose="00000800000000000000"/>
      <p:regular r:id="rId13"/>
    </p:embeddedFont>
    <p:embeddedFont>
      <p:font typeface="Playfair Display 1 Italics" charset="1" panose="00000500000000000000"/>
      <p:regular r:id="rId14"/>
    </p:embeddedFont>
    <p:embeddedFont>
      <p:font typeface="Playfair Display 1 Bold Italics" charset="1" panose="00000800000000000000"/>
      <p:regular r:id="rId15"/>
    </p:embeddedFont>
    <p:embeddedFont>
      <p:font typeface="Playfair Display 1 Heavy" charset="1" panose="00000A00000000000000"/>
      <p:regular r:id="rId16"/>
    </p:embeddedFont>
    <p:embeddedFont>
      <p:font typeface="Playfair Display 1 Heavy Italics" charset="1" panose="00000A00000000000000"/>
      <p:regular r:id="rId17"/>
    </p:embeddedFont>
    <p:embeddedFont>
      <p:font typeface="Playfair Display 2" charset="1" panose="00000000000000000000"/>
      <p:regular r:id="rId18"/>
    </p:embeddedFont>
    <p:embeddedFont>
      <p:font typeface="Playfair Display 2 Bold" charset="1" panose="00000000000000000000"/>
      <p:regular r:id="rId19"/>
    </p:embeddedFont>
    <p:embeddedFont>
      <p:font typeface="Playfair Display 2 Italics" charset="1" panose="00000000000000000000"/>
      <p:regular r:id="rId20"/>
    </p:embeddedFont>
    <p:embeddedFont>
      <p:font typeface="Playfair Display 2 Bold Italics" charset="1" panose="00000000000000000000"/>
      <p:regular r:id="rId21"/>
    </p:embeddedFont>
    <p:embeddedFont>
      <p:font typeface="Playfair Display 2 Medium" charset="1" panose="00000000000000000000"/>
      <p:regular r:id="rId22"/>
    </p:embeddedFont>
    <p:embeddedFont>
      <p:font typeface="Playfair Display 2 Medium Italics" charset="1" panose="00000000000000000000"/>
      <p:regular r:id="rId23"/>
    </p:embeddedFont>
    <p:embeddedFont>
      <p:font typeface="Playfair Display 2 Semi-Bold" charset="1" panose="00000000000000000000"/>
      <p:regular r:id="rId24"/>
    </p:embeddedFont>
    <p:embeddedFont>
      <p:font typeface="Playfair Display 2 Semi-Bold Italics" charset="1" panose="00000000000000000000"/>
      <p:regular r:id="rId25"/>
    </p:embeddedFont>
    <p:embeddedFont>
      <p:font typeface="Playfair Display 2 Ultra-Bold" charset="1" panose="00000000000000000000"/>
      <p:regular r:id="rId26"/>
    </p:embeddedFont>
    <p:embeddedFont>
      <p:font typeface="Playfair Display 2 Ultra-Bold Italics" charset="1" panose="00000000000000000000"/>
      <p:regular r:id="rId27"/>
    </p:embeddedFont>
    <p:embeddedFont>
      <p:font typeface="Playfair Display 2 Heavy" charset="1" panose="00000000000000000000"/>
      <p:regular r:id="rId28"/>
    </p:embeddedFont>
    <p:embeddedFont>
      <p:font typeface="Playfair Display 2 Heavy Italics" charset="1" panose="000000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39" Target="slides/slide10.xml" Type="http://schemas.openxmlformats.org/officeDocument/2006/relationships/slide"/><Relationship Id="rId4" Target="theme/theme1.xml" Type="http://schemas.openxmlformats.org/officeDocument/2006/relationships/theme"/><Relationship Id="rId40" Target="slides/slide11.xml" Type="http://schemas.openxmlformats.org/officeDocument/2006/relationships/slide"/><Relationship Id="rId41" Target="slides/slide12.xml" Type="http://schemas.openxmlformats.org/officeDocument/2006/relationships/slide"/><Relationship Id="rId42" Target="slides/slide13.xml" Type="http://schemas.openxmlformats.org/officeDocument/2006/relationships/slide"/><Relationship Id="rId43" Target="slides/slide14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143606"/>
            <a:ext cx="16230600" cy="6466748"/>
            <a:chOff x="0" y="0"/>
            <a:chExt cx="21640800" cy="8622331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20117" r="0" b="20117"/>
            <a:stretch>
              <a:fillRect/>
            </a:stretch>
          </p:blipFill>
          <p:spPr>
            <a:xfrm flipH="false" flipV="false">
              <a:off x="0" y="0"/>
              <a:ext cx="21640800" cy="8622331"/>
            </a:xfrm>
            <a:prstGeom prst="rect">
              <a:avLst/>
            </a:prstGeom>
          </p:spPr>
        </p:pic>
      </p:grpSp>
      <p:sp>
        <p:nvSpPr>
          <p:cNvPr name="AutoShape 5" id="5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28722" y="2876906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028722" y="1318760"/>
            <a:ext cx="16230645" cy="1144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80"/>
              </a:lnSpc>
              <a:spcBef>
                <a:spcPct val="0"/>
              </a:spcBef>
            </a:pPr>
            <a:r>
              <a:rPr lang="en-US" sz="6700">
                <a:solidFill>
                  <a:srgbClr val="000000"/>
                </a:solidFill>
                <a:latin typeface="Playfair Display 1 Bold"/>
              </a:rPr>
              <a:t>NEWSPAPER ARTICLE TEXT ANALYSIS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15315"/>
            <a:ext cx="4558301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Unsupervised Machine Learning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97892" y="615315"/>
            <a:ext cx="526140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Monday, March 4, 2024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2155430"/>
            <a:ext cx="8115322" cy="8131570"/>
            <a:chOff x="0" y="0"/>
            <a:chExt cx="10820430" cy="10842093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4094" r="0" b="4094"/>
            <a:stretch>
              <a:fillRect/>
            </a:stretch>
          </p:blipFill>
          <p:spPr>
            <a:xfrm flipH="false" flipV="false">
              <a:off x="0" y="0"/>
              <a:ext cx="10820430" cy="10842093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1028700" y="615315"/>
            <a:ext cx="3266434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Newspaper Text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97892" y="615315"/>
            <a:ext cx="526140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Monday, March 4, 2024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97892" y="9201150"/>
            <a:ext cx="526140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page 09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2930" y="923925"/>
            <a:ext cx="11506347" cy="95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Playfair Display 1 Bold"/>
              </a:rPr>
              <a:t>Non-negative Matrix Factorization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57130" y="2750288"/>
            <a:ext cx="7650454" cy="5558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43"/>
              </a:lnSpc>
            </a:pPr>
            <a:r>
              <a:rPr lang="en-US" sz="3530">
                <a:solidFill>
                  <a:srgbClr val="000000"/>
                </a:solidFill>
                <a:latin typeface="Quattrocento Bold"/>
              </a:rPr>
              <a:t>•Employed to classify news articles into different categories.</a:t>
            </a:r>
          </a:p>
          <a:p>
            <a:pPr algn="just">
              <a:lnSpc>
                <a:spcPts val="4943"/>
              </a:lnSpc>
            </a:pPr>
          </a:p>
          <a:p>
            <a:pPr algn="just">
              <a:lnSpc>
                <a:spcPts val="4943"/>
              </a:lnSpc>
            </a:pPr>
            <a:r>
              <a:rPr lang="en-US" sz="3530">
                <a:solidFill>
                  <a:srgbClr val="000000"/>
                </a:solidFill>
                <a:latin typeface="Quattrocento Bold"/>
              </a:rPr>
              <a:t>•Chose optimal number of topics through an iterative process.</a:t>
            </a:r>
          </a:p>
          <a:p>
            <a:pPr algn="just">
              <a:lnSpc>
                <a:spcPts val="4943"/>
              </a:lnSpc>
            </a:pPr>
          </a:p>
          <a:p>
            <a:pPr algn="just">
              <a:lnSpc>
                <a:spcPts val="4943"/>
              </a:lnSpc>
            </a:pPr>
            <a:r>
              <a:rPr lang="en-US" sz="3530">
                <a:solidFill>
                  <a:srgbClr val="000000"/>
                </a:solidFill>
                <a:latin typeface="Quattrocento Bold"/>
              </a:rPr>
              <a:t>•Obtained top 10 topics similar to the results from K-Means Clustering.</a:t>
            </a:r>
          </a:p>
          <a:p>
            <a:pPr algn="just">
              <a:lnSpc>
                <a:spcPts val="494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2155430"/>
            <a:ext cx="8115322" cy="8131570"/>
            <a:chOff x="0" y="0"/>
            <a:chExt cx="10820430" cy="10842093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3422" r="0" b="3422"/>
            <a:stretch>
              <a:fillRect/>
            </a:stretch>
          </p:blipFill>
          <p:spPr>
            <a:xfrm flipH="false" flipV="false">
              <a:off x="0" y="0"/>
              <a:ext cx="10820430" cy="10842093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1028700" y="615315"/>
            <a:ext cx="3266434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1997892" y="615315"/>
            <a:ext cx="526140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Monday, March 4, 2024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97892" y="9201150"/>
            <a:ext cx="526140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page 10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072608"/>
            <a:ext cx="16230600" cy="95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Playfair Display 1 Bold"/>
              </a:rPr>
              <a:t>Non-negative Matrix Factorization (year-wise)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17802" y="2488533"/>
            <a:ext cx="8292996" cy="6769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23"/>
              </a:lnSpc>
            </a:pPr>
            <a:r>
              <a:rPr lang="en-US" sz="3516">
                <a:solidFill>
                  <a:srgbClr val="000000"/>
                </a:solidFill>
                <a:latin typeface="Quattrocento Bold"/>
              </a:rPr>
              <a:t>•</a:t>
            </a:r>
            <a:r>
              <a:rPr lang="en-US" sz="3516">
                <a:solidFill>
                  <a:srgbClr val="000000"/>
                </a:solidFill>
                <a:latin typeface="Quattrocento Bold"/>
              </a:rPr>
              <a:t>Year-wise articles were used to classify news articles into different categories.</a:t>
            </a:r>
          </a:p>
          <a:p>
            <a:pPr algn="just">
              <a:lnSpc>
                <a:spcPts val="4923"/>
              </a:lnSpc>
            </a:pPr>
          </a:p>
          <a:p>
            <a:pPr algn="just">
              <a:lnSpc>
                <a:spcPts val="4923"/>
              </a:lnSpc>
            </a:pPr>
            <a:r>
              <a:rPr lang="en-US" sz="3516">
                <a:solidFill>
                  <a:srgbClr val="000000"/>
                </a:solidFill>
                <a:latin typeface="Quattrocento Bold"/>
              </a:rPr>
              <a:t>•Capture the current trends and classify them.</a:t>
            </a:r>
          </a:p>
          <a:p>
            <a:pPr algn="just">
              <a:lnSpc>
                <a:spcPts val="4923"/>
              </a:lnSpc>
            </a:pPr>
          </a:p>
          <a:p>
            <a:pPr algn="just">
              <a:lnSpc>
                <a:spcPts val="4923"/>
              </a:lnSpc>
            </a:pPr>
            <a:r>
              <a:rPr lang="en-US" sz="3516">
                <a:solidFill>
                  <a:srgbClr val="000000"/>
                </a:solidFill>
                <a:latin typeface="Quattrocento Bold"/>
              </a:rPr>
              <a:t>•The model captured one new topic every year.</a:t>
            </a:r>
          </a:p>
          <a:p>
            <a:pPr algn="just">
              <a:lnSpc>
                <a:spcPts val="4923"/>
              </a:lnSpc>
            </a:pPr>
          </a:p>
          <a:p>
            <a:pPr algn="just">
              <a:lnSpc>
                <a:spcPts val="4923"/>
              </a:lnSpc>
              <a:spcBef>
                <a:spcPct val="0"/>
              </a:spcBef>
            </a:pPr>
            <a:r>
              <a:rPr lang="en-US" sz="3516">
                <a:solidFill>
                  <a:srgbClr val="000000"/>
                </a:solidFill>
                <a:latin typeface="Quattrocento Bold"/>
              </a:rPr>
              <a:t>•Suitable for real-world application as it utilizes less time for processing.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68748"/>
            <a:ext cx="3266434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Newspaper Text Analysis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176227" y="1047750"/>
            <a:ext cx="8843577" cy="2938194"/>
          </a:xfrm>
          <a:custGeom>
            <a:avLst/>
            <a:gdLst/>
            <a:ahLst/>
            <a:cxnLst/>
            <a:rect r="r" b="b" t="t" l="l"/>
            <a:pathLst>
              <a:path h="2938194" w="8843577">
                <a:moveTo>
                  <a:pt x="0" y="0"/>
                </a:moveTo>
                <a:lnTo>
                  <a:pt x="8843577" y="0"/>
                </a:lnTo>
                <a:lnTo>
                  <a:pt x="8843577" y="2938194"/>
                </a:lnTo>
                <a:lnTo>
                  <a:pt x="0" y="29381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12" t="0" r="-1081" b="-7157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39316" y="4293887"/>
            <a:ext cx="7917400" cy="5024275"/>
          </a:xfrm>
          <a:custGeom>
            <a:avLst/>
            <a:gdLst/>
            <a:ahLst/>
            <a:cxnLst/>
            <a:rect r="r" b="b" t="t" l="l"/>
            <a:pathLst>
              <a:path h="5024275" w="7917400">
                <a:moveTo>
                  <a:pt x="0" y="0"/>
                </a:moveTo>
                <a:lnTo>
                  <a:pt x="7917400" y="0"/>
                </a:lnTo>
                <a:lnTo>
                  <a:pt x="7917400" y="5024275"/>
                </a:lnTo>
                <a:lnTo>
                  <a:pt x="0" y="50242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615315"/>
            <a:ext cx="3266434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Newspaper Text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97892" y="615315"/>
            <a:ext cx="526140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Monday, March 4, 2024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007417" y="9201150"/>
            <a:ext cx="526140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page  11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102701"/>
            <a:ext cx="9397865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Playfair Display 1 Bold"/>
              </a:rPr>
              <a:t>Sentiment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792485"/>
            <a:ext cx="6635234" cy="7494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68941" indent="-384471" lvl="1">
              <a:lnSpc>
                <a:spcPts val="4986"/>
              </a:lnSpc>
              <a:buFont typeface="Arial"/>
              <a:buChar char="•"/>
            </a:pPr>
            <a:r>
              <a:rPr lang="en-US" sz="3561">
                <a:solidFill>
                  <a:srgbClr val="000000"/>
                </a:solidFill>
                <a:latin typeface="Playfair Display 2"/>
              </a:rPr>
              <a:t>Chose optimal category and number of clusters</a:t>
            </a:r>
          </a:p>
          <a:p>
            <a:pPr algn="just">
              <a:lnSpc>
                <a:spcPts val="4986"/>
              </a:lnSpc>
            </a:pPr>
          </a:p>
          <a:p>
            <a:pPr algn="just" marL="768941" indent="-384471" lvl="1">
              <a:lnSpc>
                <a:spcPts val="4986"/>
              </a:lnSpc>
              <a:buFont typeface="Arial"/>
              <a:buChar char="•"/>
            </a:pPr>
            <a:r>
              <a:rPr lang="en-US" sz="3561">
                <a:solidFill>
                  <a:srgbClr val="000000"/>
                </a:solidFill>
                <a:latin typeface="Playfair Display 2"/>
              </a:rPr>
              <a:t>Computed sentiment score for each element of the 'processed_article' column</a:t>
            </a:r>
            <a:r>
              <a:rPr lang="en-US" sz="3561">
                <a:solidFill>
                  <a:srgbClr val="000000"/>
                </a:solidFill>
                <a:latin typeface="Playfair Display 2"/>
              </a:rPr>
              <a:t> </a:t>
            </a:r>
          </a:p>
          <a:p>
            <a:pPr algn="just">
              <a:lnSpc>
                <a:spcPts val="4986"/>
              </a:lnSpc>
            </a:pPr>
          </a:p>
          <a:p>
            <a:pPr algn="just" marL="768941" indent="-384471" lvl="1">
              <a:lnSpc>
                <a:spcPts val="4986"/>
              </a:lnSpc>
              <a:buFont typeface="Arial"/>
              <a:buChar char="•"/>
            </a:pPr>
            <a:r>
              <a:rPr lang="en-US" sz="3561">
                <a:solidFill>
                  <a:srgbClr val="000000"/>
                </a:solidFill>
                <a:latin typeface="Playfair Display 2"/>
              </a:rPr>
              <a:t>Standard sentiment labels are assigned to the rows based on the scores.</a:t>
            </a:r>
          </a:p>
          <a:p>
            <a:pPr algn="just">
              <a:lnSpc>
                <a:spcPts val="4986"/>
              </a:lnSpc>
            </a:pPr>
          </a:p>
          <a:p>
            <a:pPr algn="just">
              <a:lnSpc>
                <a:spcPts val="4986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35803" y="3032757"/>
            <a:ext cx="9764016" cy="5106062"/>
          </a:xfrm>
          <a:custGeom>
            <a:avLst/>
            <a:gdLst/>
            <a:ahLst/>
            <a:cxnLst/>
            <a:rect r="r" b="b" t="t" l="l"/>
            <a:pathLst>
              <a:path h="5106062" w="9764016">
                <a:moveTo>
                  <a:pt x="0" y="0"/>
                </a:moveTo>
                <a:lnTo>
                  <a:pt x="9764016" y="0"/>
                </a:lnTo>
                <a:lnTo>
                  <a:pt x="9764016" y="5106062"/>
                </a:lnTo>
                <a:lnTo>
                  <a:pt x="0" y="5106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15315"/>
            <a:ext cx="3266434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Newspaper Text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97892" y="615315"/>
            <a:ext cx="526140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Monday, March 4, 2024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97892" y="9201150"/>
            <a:ext cx="526140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page 12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117461"/>
            <a:ext cx="10301750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Playfair Display 1 Bold"/>
              </a:rPr>
              <a:t>Conclusion and Next Steps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99819" y="2759813"/>
            <a:ext cx="6807765" cy="6168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9859" indent="-379929" lvl="1">
              <a:lnSpc>
                <a:spcPts val="4927"/>
              </a:lnSpc>
              <a:buFont typeface="Arial"/>
              <a:buChar char="•"/>
            </a:pPr>
            <a:r>
              <a:rPr lang="en-US" sz="3519">
                <a:solidFill>
                  <a:srgbClr val="000000"/>
                </a:solidFill>
                <a:latin typeface="Playfair Display 2"/>
              </a:rPr>
              <a:t>Business Benefits and Use cases for this model</a:t>
            </a:r>
          </a:p>
          <a:p>
            <a:pPr algn="just">
              <a:lnSpc>
                <a:spcPts val="4927"/>
              </a:lnSpc>
            </a:pPr>
          </a:p>
          <a:p>
            <a:pPr algn="just" marL="759859" indent="-379929" lvl="1">
              <a:lnSpc>
                <a:spcPts val="4927"/>
              </a:lnSpc>
              <a:buFont typeface="Arial"/>
              <a:buChar char="•"/>
            </a:pPr>
            <a:r>
              <a:rPr lang="en-US" sz="3519">
                <a:solidFill>
                  <a:srgbClr val="000000"/>
                </a:solidFill>
                <a:latin typeface="Playfair Display 2"/>
              </a:rPr>
              <a:t>Improvisations for individual cluster accuracy</a:t>
            </a:r>
          </a:p>
          <a:p>
            <a:pPr algn="just">
              <a:lnSpc>
                <a:spcPts val="4927"/>
              </a:lnSpc>
            </a:pPr>
          </a:p>
          <a:p>
            <a:pPr algn="just" marL="759859" indent="-379929" lvl="1">
              <a:lnSpc>
                <a:spcPts val="4927"/>
              </a:lnSpc>
              <a:buFont typeface="Arial"/>
              <a:buChar char="•"/>
            </a:pPr>
            <a:r>
              <a:rPr lang="en-US" sz="3519">
                <a:solidFill>
                  <a:srgbClr val="000000"/>
                </a:solidFill>
                <a:latin typeface="Playfair Display 2"/>
              </a:rPr>
              <a:t>Shortcomings of sentiment </a:t>
            </a:r>
            <a:r>
              <a:rPr lang="en-US" sz="3519">
                <a:solidFill>
                  <a:srgbClr val="000000"/>
                </a:solidFill>
                <a:latin typeface="Playfair Display 2"/>
              </a:rPr>
              <a:t>analysis for cluster based strings</a:t>
            </a:r>
          </a:p>
          <a:p>
            <a:pPr algn="just">
              <a:lnSpc>
                <a:spcPts val="4927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028678" y="9872105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146266" y="4117036"/>
            <a:ext cx="16230645" cy="150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  <a:spcBef>
                <a:spcPct val="0"/>
              </a:spcBef>
            </a:pPr>
            <a:r>
              <a:rPr lang="en-US" sz="8799">
                <a:solidFill>
                  <a:srgbClr val="000000"/>
                </a:solidFill>
                <a:latin typeface="Playfair Display 1 Bold"/>
              </a:rPr>
              <a:t>THANK YOU FOR LISTENING!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15315"/>
            <a:ext cx="3266434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Newspaper Text Analysis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97892" y="615315"/>
            <a:ext cx="526140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Monday, March 2, 2024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935907" y="1170390"/>
            <a:ext cx="4175638" cy="7925574"/>
            <a:chOff x="0" y="0"/>
            <a:chExt cx="5567517" cy="10567433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37141" t="0" r="27954" b="0"/>
            <a:stretch>
              <a:fillRect/>
            </a:stretch>
          </p:blipFill>
          <p:spPr>
            <a:xfrm flipH="false" flipV="false">
              <a:off x="0" y="0"/>
              <a:ext cx="5567517" cy="10567433"/>
            </a:xfrm>
            <a:prstGeom prst="rect">
              <a:avLst/>
            </a:prstGeom>
          </p:spPr>
        </p:pic>
      </p:grpSp>
      <p:sp>
        <p:nvSpPr>
          <p:cNvPr name="AutoShape 5" id="5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615315"/>
            <a:ext cx="4205327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Newspaper Article Text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9220" y="2524991"/>
            <a:ext cx="11543711" cy="8925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55"/>
              </a:lnSpc>
            </a:pPr>
          </a:p>
          <a:p>
            <a:pPr algn="just">
              <a:lnSpc>
                <a:spcPts val="3955"/>
              </a:lnSpc>
            </a:pPr>
            <a:r>
              <a:rPr lang="en-US" sz="2825">
                <a:solidFill>
                  <a:srgbClr val="000000"/>
                </a:solidFill>
                <a:latin typeface="Quattrocento Bold"/>
              </a:rPr>
              <a:t> Source: Components.one</a:t>
            </a:r>
          </a:p>
          <a:p>
            <a:pPr algn="just">
              <a:lnSpc>
                <a:spcPts val="3955"/>
              </a:lnSpc>
            </a:pPr>
          </a:p>
          <a:p>
            <a:pPr algn="just">
              <a:lnSpc>
                <a:spcPts val="3955"/>
              </a:lnSpc>
            </a:pPr>
            <a:r>
              <a:rPr lang="en-US" sz="2825">
                <a:solidFill>
                  <a:srgbClr val="000000"/>
                </a:solidFill>
                <a:latin typeface="Quattrocento Bold"/>
              </a:rPr>
              <a:t>Dataset contains 2.7 million articles from and  27 American Publications.</a:t>
            </a:r>
          </a:p>
          <a:p>
            <a:pPr algn="just">
              <a:lnSpc>
                <a:spcPts val="3955"/>
              </a:lnSpc>
            </a:pPr>
          </a:p>
          <a:p>
            <a:pPr algn="just">
              <a:lnSpc>
                <a:spcPts val="3955"/>
              </a:lnSpc>
            </a:pPr>
            <a:r>
              <a:rPr lang="en-US" sz="2825">
                <a:solidFill>
                  <a:srgbClr val="000000"/>
                </a:solidFill>
                <a:latin typeface="Quattrocento Bold"/>
              </a:rPr>
              <a:t>10 features: date, year, month, day, author, title, article, URL, section, publication</a:t>
            </a:r>
          </a:p>
          <a:p>
            <a:pPr algn="just">
              <a:lnSpc>
                <a:spcPts val="3955"/>
              </a:lnSpc>
            </a:pPr>
          </a:p>
          <a:p>
            <a:pPr algn="just">
              <a:lnSpc>
                <a:spcPts val="3955"/>
              </a:lnSpc>
            </a:pPr>
            <a:r>
              <a:rPr lang="en-US" sz="2825">
                <a:solidFill>
                  <a:srgbClr val="000000"/>
                </a:solidFill>
                <a:latin typeface="Quattrocento Bold"/>
              </a:rPr>
              <a:t>Timeline: January 1, 2016 - April 2, 2020</a:t>
            </a:r>
          </a:p>
          <a:p>
            <a:pPr algn="just">
              <a:lnSpc>
                <a:spcPts val="3955"/>
              </a:lnSpc>
            </a:pPr>
          </a:p>
          <a:p>
            <a:pPr algn="just">
              <a:lnSpc>
                <a:spcPts val="3955"/>
              </a:lnSpc>
            </a:pPr>
            <a:r>
              <a:rPr lang="en-US" sz="2825">
                <a:solidFill>
                  <a:srgbClr val="000000"/>
                </a:solidFill>
                <a:latin typeface="Quattrocento Bold"/>
              </a:rPr>
              <a:t>Extracted data using BigQuery : Random Stratified Sampling (1%)</a:t>
            </a:r>
          </a:p>
          <a:p>
            <a:pPr algn="just">
              <a:lnSpc>
                <a:spcPts val="3955"/>
              </a:lnSpc>
            </a:pPr>
          </a:p>
          <a:p>
            <a:pPr algn="just">
              <a:lnSpc>
                <a:spcPts val="3955"/>
              </a:lnSpc>
            </a:pPr>
          </a:p>
          <a:p>
            <a:pPr algn="just">
              <a:lnSpc>
                <a:spcPts val="3955"/>
              </a:lnSpc>
            </a:pPr>
          </a:p>
          <a:p>
            <a:pPr algn="just">
              <a:lnSpc>
                <a:spcPts val="3955"/>
              </a:lnSpc>
            </a:pPr>
          </a:p>
          <a:p>
            <a:pPr algn="just">
              <a:lnSpc>
                <a:spcPts val="3955"/>
              </a:lnSpc>
            </a:pPr>
          </a:p>
          <a:p>
            <a:pPr algn="just">
              <a:lnSpc>
                <a:spcPts val="3955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997892" y="615315"/>
            <a:ext cx="526140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Monday, March 4, 2024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97892" y="9201150"/>
            <a:ext cx="526140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page 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117461"/>
            <a:ext cx="11404231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Playfair Display 1 Bold"/>
              </a:rPr>
              <a:t>Introduction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974103" y="2751137"/>
            <a:ext cx="10881187" cy="6283008"/>
          </a:xfrm>
          <a:custGeom>
            <a:avLst/>
            <a:gdLst/>
            <a:ahLst/>
            <a:cxnLst/>
            <a:rect r="r" b="b" t="t" l="l"/>
            <a:pathLst>
              <a:path h="6283008" w="10881187">
                <a:moveTo>
                  <a:pt x="0" y="0"/>
                </a:moveTo>
                <a:lnTo>
                  <a:pt x="10881187" y="0"/>
                </a:lnTo>
                <a:lnTo>
                  <a:pt x="10881187" y="6283008"/>
                </a:lnTo>
                <a:lnTo>
                  <a:pt x="0" y="62830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15315"/>
            <a:ext cx="3266434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Newspaper Text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97892" y="615315"/>
            <a:ext cx="526140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Monday, March 4, 2024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007417" y="9201150"/>
            <a:ext cx="526140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page 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103582"/>
            <a:ext cx="9397865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Playfair Display 1 Bold"/>
              </a:rPr>
              <a:t>Exploratory Data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04160" y="3146107"/>
            <a:ext cx="5328834" cy="6167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Quattrocento Bold"/>
              </a:rPr>
              <a:t>New Yorker : lengthiest articles followed by publications like Vox, Hyperallergic.  </a:t>
            </a:r>
          </a:p>
          <a:p>
            <a:pPr algn="just">
              <a:lnSpc>
                <a:spcPts val="4480"/>
              </a:lnSpc>
            </a:pP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Quattrocento Bold"/>
              </a:rPr>
              <a:t>TMZ : shortest articles </a:t>
            </a:r>
          </a:p>
          <a:p>
            <a:pPr algn="just">
              <a:lnSpc>
                <a:spcPts val="4480"/>
              </a:lnSpc>
            </a:pPr>
          </a:p>
          <a:p>
            <a:pPr algn="just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Quattrocento Bold"/>
              </a:rPr>
              <a:t>Most of the publications’ articles range 0-1000 words on average except New Yorker.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701369" y="3155632"/>
            <a:ext cx="10907222" cy="5816289"/>
          </a:xfrm>
          <a:custGeom>
            <a:avLst/>
            <a:gdLst/>
            <a:ahLst/>
            <a:cxnLst/>
            <a:rect r="r" b="b" t="t" l="l"/>
            <a:pathLst>
              <a:path h="5816289" w="10907222">
                <a:moveTo>
                  <a:pt x="0" y="0"/>
                </a:moveTo>
                <a:lnTo>
                  <a:pt x="10907222" y="0"/>
                </a:lnTo>
                <a:lnTo>
                  <a:pt x="10907222" y="5816290"/>
                </a:lnTo>
                <a:lnTo>
                  <a:pt x="0" y="58162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15315"/>
            <a:ext cx="3266434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Newspaper Text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97892" y="615315"/>
            <a:ext cx="526140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Monday, March 4, 2024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007417" y="9201150"/>
            <a:ext cx="526140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page 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201554"/>
            <a:ext cx="9397865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Playfair Display 1 Bold"/>
              </a:rPr>
              <a:t>Exploratory Data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146107"/>
            <a:ext cx="5328834" cy="841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Quattrocento Bold"/>
              </a:rPr>
              <a:t>Subset: 9000 articles</a:t>
            </a:r>
          </a:p>
          <a:p>
            <a:pPr algn="just">
              <a:lnSpc>
                <a:spcPts val="4480"/>
              </a:lnSpc>
            </a:pPr>
          </a:p>
          <a:p>
            <a:pPr algn="just">
              <a:lnSpc>
                <a:spcPts val="4480"/>
              </a:lnSpc>
            </a:pP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Quattrocento Bold"/>
              </a:rPr>
              <a:t>Words like: “to”, “the”, “and”, “of” , “a”, “in”, etc.</a:t>
            </a:r>
          </a:p>
          <a:p>
            <a:pPr algn="just">
              <a:lnSpc>
                <a:spcPts val="4480"/>
              </a:lnSpc>
            </a:pP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Quattrocento Bold"/>
              </a:rPr>
              <a:t>Articles needs to be cleaned</a:t>
            </a:r>
          </a:p>
          <a:p>
            <a:pPr algn="just">
              <a:lnSpc>
                <a:spcPts val="4480"/>
              </a:lnSpc>
            </a:pPr>
          </a:p>
          <a:p>
            <a:pPr algn="just">
              <a:lnSpc>
                <a:spcPts val="4480"/>
              </a:lnSpc>
            </a:pPr>
          </a:p>
          <a:p>
            <a:pPr algn="just">
              <a:lnSpc>
                <a:spcPts val="4480"/>
              </a:lnSpc>
            </a:pPr>
          </a:p>
          <a:p>
            <a:pPr algn="just">
              <a:lnSpc>
                <a:spcPts val="4480"/>
              </a:lnSpc>
            </a:pPr>
          </a:p>
          <a:p>
            <a:pPr algn="just">
              <a:lnSpc>
                <a:spcPts val="4480"/>
              </a:lnSpc>
            </a:pPr>
          </a:p>
          <a:p>
            <a:pPr algn="just">
              <a:lnSpc>
                <a:spcPts val="4480"/>
              </a:lnSpc>
            </a:pPr>
          </a:p>
          <a:p>
            <a:pPr algn="just">
              <a:lnSpc>
                <a:spcPts val="44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615315"/>
            <a:ext cx="3266434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Newspaper Text Analysis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997892" y="615315"/>
            <a:ext cx="526140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Monday, March 4, 2024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97892" y="9201150"/>
            <a:ext cx="526140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page 04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080974"/>
            <a:ext cx="8115300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Playfair Display 1 Bold"/>
              </a:rPr>
              <a:t>Pre-processing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1934207">
            <a:off x="3940673" y="4196379"/>
            <a:ext cx="8741002" cy="2193197"/>
          </a:xfrm>
          <a:custGeom>
            <a:avLst/>
            <a:gdLst/>
            <a:ahLst/>
            <a:cxnLst/>
            <a:rect r="r" b="b" t="t" l="l"/>
            <a:pathLst>
              <a:path h="2193197" w="8741002">
                <a:moveTo>
                  <a:pt x="0" y="0"/>
                </a:moveTo>
                <a:lnTo>
                  <a:pt x="8741001" y="0"/>
                </a:lnTo>
                <a:lnTo>
                  <a:pt x="8741001" y="2193197"/>
                </a:lnTo>
                <a:lnTo>
                  <a:pt x="0" y="2193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2549730"/>
            <a:ext cx="4008995" cy="688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Quattrocento Bold"/>
              </a:rPr>
              <a:t>Text cleaning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34152" y="5633370"/>
            <a:ext cx="6207678" cy="1393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Quattrocento Bold"/>
              </a:rPr>
              <a:t>Tokenization and Vectorization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29435" y="3753056"/>
            <a:ext cx="5579483" cy="1393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Quattrocento Bold"/>
              </a:rPr>
              <a:t>Simplified words to their root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37991" y="7828914"/>
            <a:ext cx="6621309" cy="1393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Quattrocento Bold"/>
              </a:rPr>
              <a:t>analyse the first  300 words  result: 20,000 features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79183" y="3400315"/>
            <a:ext cx="16529634" cy="5224675"/>
          </a:xfrm>
          <a:custGeom>
            <a:avLst/>
            <a:gdLst/>
            <a:ahLst/>
            <a:cxnLst/>
            <a:rect r="r" b="b" t="t" l="l"/>
            <a:pathLst>
              <a:path h="5224675" w="16529634">
                <a:moveTo>
                  <a:pt x="0" y="0"/>
                </a:moveTo>
                <a:lnTo>
                  <a:pt x="16529634" y="0"/>
                </a:lnTo>
                <a:lnTo>
                  <a:pt x="16529634" y="5224675"/>
                </a:lnTo>
                <a:lnTo>
                  <a:pt x="0" y="52246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15315"/>
            <a:ext cx="3266434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Newspaper Text Analysis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97892" y="615315"/>
            <a:ext cx="526140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Monday, March 4, 2024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97892" y="9201150"/>
            <a:ext cx="526140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page 05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121305"/>
            <a:ext cx="16230600" cy="1943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Playfair Display 1 Bold"/>
              </a:rPr>
              <a:t>Recommendation system using co-sine similarity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2865662" y="3400742"/>
          <a:ext cx="13026941" cy="5020768"/>
        </p:xfrm>
        <a:graphic>
          <a:graphicData uri="http://schemas.openxmlformats.org/drawingml/2006/table">
            <a:tbl>
              <a:tblPr/>
              <a:tblGrid>
                <a:gridCol w="2942707"/>
                <a:gridCol w="10084235"/>
              </a:tblGrid>
              <a:tr h="12018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Quattrocento"/>
                        </a:rPr>
                        <a:t>Cluster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Quattrocento Bold"/>
                        </a:rPr>
                        <a:t>oil, crude, product, energi, us, gas, output, barrel, million, per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18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Quattrocento"/>
                        </a:rPr>
                        <a:t>Cluster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Quattrocento Bold"/>
                        </a:rPr>
                        <a:t>game, season, score, win, first, team, two, second, play, three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18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Quattrocento"/>
                        </a:rPr>
                        <a:t>Cluster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Quattrocento Bold"/>
                        </a:rPr>
                        <a:t>appl, cook, new, compani, watch, pro, tech, like, devic, market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152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Quattrocento"/>
                        </a:rPr>
                        <a:t> Cluster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Quattrocento Bold"/>
                        </a:rPr>
                        <a:t>bank, central, rate, fed, interest, economi, percent, polici, inflat, monetari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028700" y="615315"/>
            <a:ext cx="3266434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Newspaper Text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97892" y="615315"/>
            <a:ext cx="526140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Monday, March 4, 2024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97892" y="9201150"/>
            <a:ext cx="526140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page 06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15312" y="885825"/>
            <a:ext cx="11492985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Playfair Display 1 Bold"/>
              </a:rPr>
              <a:t>Clustering with TF-IDF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2142972" y="3491230"/>
          <a:ext cx="14002055" cy="4957359"/>
        </p:xfrm>
        <a:graphic>
          <a:graphicData uri="http://schemas.openxmlformats.org/drawingml/2006/table">
            <a:tbl>
              <a:tblPr/>
              <a:tblGrid>
                <a:gridCol w="2477238"/>
                <a:gridCol w="11524818"/>
              </a:tblGrid>
              <a:tr h="123934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Quattrocento"/>
                        </a:rPr>
                        <a:t>Cluster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Quattrocento Bold"/>
                        </a:rPr>
                        <a:t>polic, peopl, shoot, man, offic, crime, suspect, accord, told, citi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934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Quattrocento"/>
                        </a:rPr>
                        <a:t>Cluster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Quattrocento Bold"/>
                        </a:rPr>
                        <a:t>senat, democrat, hous, trump, republican, bill, vote, sander, presid, campaign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934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Quattrocento"/>
                        </a:rPr>
                        <a:t>Cluster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Quattrocento Bold"/>
                        </a:rPr>
                        <a:t>trump, presid, hous, white, us, campaign, former, administr, report, elect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934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Quattrocento"/>
                        </a:rPr>
                        <a:t> Cluster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Quattrocento Bold"/>
                        </a:rPr>
                        <a:t>like, one, new, time, get, peopl, work, go, show, first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028700" y="615315"/>
            <a:ext cx="3266434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Newspaper Text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97892" y="615315"/>
            <a:ext cx="526140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Monday, March 4, 2024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97892" y="9201150"/>
            <a:ext cx="526140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page 07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15312" y="885825"/>
            <a:ext cx="11492985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Playfair Display 1 Bold"/>
              </a:rPr>
              <a:t>Clustering with TF-IDF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8146592" y="4130635"/>
          <a:ext cx="9526329" cy="3619500"/>
        </p:xfrm>
        <a:graphic>
          <a:graphicData uri="http://schemas.openxmlformats.org/drawingml/2006/table">
            <a:tbl>
              <a:tblPr/>
              <a:tblGrid>
                <a:gridCol w="2075966"/>
                <a:gridCol w="7450364"/>
              </a:tblGrid>
              <a:tr h="11936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Quattrocento"/>
                        </a:rPr>
                        <a:t>Cluster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Quattrocento Bold"/>
                        </a:rPr>
                        <a:t>percent, stock, index, growth, year, rose, quarter, market, us, fell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1291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Quattrocento"/>
                        </a:rPr>
                        <a:t>Cluster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Quattrocento Bold"/>
                        </a:rPr>
                        <a:t>million, versus, net, coverag, sourc, text, revenu, profit, compani, ago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1291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Quattrocento"/>
                        </a:rPr>
                        <a:t>Cluster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Quattrocento Bold"/>
                        </a:rPr>
                        <a:t>billion, million, compani, year, fund, market, percent, busi, invest, quarter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5" id="5"/>
          <p:cNvSpPr/>
          <p:nvPr/>
        </p:nvSpPr>
        <p:spPr>
          <a:xfrm flipH="false" flipV="false" rot="0">
            <a:off x="419152" y="1921830"/>
            <a:ext cx="7727440" cy="7663095"/>
          </a:xfrm>
          <a:custGeom>
            <a:avLst/>
            <a:gdLst/>
            <a:ahLst/>
            <a:cxnLst/>
            <a:rect r="r" b="b" t="t" l="l"/>
            <a:pathLst>
              <a:path h="7663095" w="7727440">
                <a:moveTo>
                  <a:pt x="0" y="0"/>
                </a:moveTo>
                <a:lnTo>
                  <a:pt x="7727440" y="0"/>
                </a:lnTo>
                <a:lnTo>
                  <a:pt x="7727440" y="7663095"/>
                </a:lnTo>
                <a:lnTo>
                  <a:pt x="0" y="76630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192" r="0" b="-319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615315"/>
            <a:ext cx="3266434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Newspaper Text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97892" y="615315"/>
            <a:ext cx="526140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Monday, March 4, 2024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007417" y="9201150"/>
            <a:ext cx="526140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page 08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15312" y="885825"/>
            <a:ext cx="11492985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Playfair Display 1 Bold"/>
              </a:rPr>
              <a:t>Clustering with TF-IDF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DAF-fv9ft1s</dc:identifier>
  <dcterms:modified xsi:type="dcterms:W3CDTF">2011-08-01T06:04:30Z</dcterms:modified>
  <cp:revision>1</cp:revision>
  <dc:title>ML Report Presentation</dc:title>
</cp:coreProperties>
</file>